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7" r:id="rId9"/>
    <p:sldId id="266" r:id="rId10"/>
    <p:sldId id="270" r:id="rId11"/>
    <p:sldId id="271" r:id="rId12"/>
    <p:sldId id="272" r:id="rId13"/>
    <p:sldId id="273" r:id="rId14"/>
    <p:sldId id="269" r:id="rId15"/>
    <p:sldId id="274" r:id="rId16"/>
    <p:sldId id="275" r:id="rId17"/>
    <p:sldId id="277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4"/>
    <a:srgbClr val="DB142D"/>
    <a:srgbClr val="FFABAB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DE844-D068-43A3-8982-C1177E12C0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10059-C204-4F38-BD2F-B546E87142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59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10059-C204-4F38-BD2F-B546E871425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6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41CF9-C5CD-97A6-A316-462FB0D7A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D24814-18E0-FFF9-F28A-3E4E89FFC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30430-8424-F8D5-1A11-D276C206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82CA8D-4A43-AB92-1692-D3C49FC9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9895CE-48FC-8C2D-CD8B-C0EAB45B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81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888A2-8EC0-8010-8350-081679B9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C9EA8E-2A69-F9F5-E3DC-CA021F74B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145C3D-BF70-362B-E400-9F845FCD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2E816-E8C0-92F9-048B-6693F25C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F65517-6281-A418-25D1-BBBD117C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64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64D5C7-4FDB-A57B-0E61-718FB45C0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C372B5-509E-F3D9-5671-7BB61DB5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E2F6E2-30A0-D711-FB04-A691F30D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37E021-217D-317C-3D99-77F7FCE7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9DD915-8BB5-D58A-8E85-5C9EDF98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08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9D47B-ABC0-F0D8-5F72-575EACA8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175AAA-5DAA-CA5D-9C38-A0614C9A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E928C0-1912-259C-5CFD-0D755032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29F890-DBEB-44F4-C279-985AD648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1AA293-76B7-B8E0-30C0-6FEDAF1E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44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2E8067-29EF-47CF-7614-8B91D719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6824C-7623-7C79-940F-E3D2FA6CE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432E9E-7820-2834-7808-6E0EF2B0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0A00F2-D8DA-916A-42CF-4AFF4E09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3550E-C7A3-913B-5B46-2161A4B2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93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D6A82-A02F-4DE8-FD27-A5378FE0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FC165-C984-0CBA-A61C-AB4A1540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102B3C-2C52-40E9-7013-40E00CD3F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6C2F82-CD67-51E3-7647-8653CFB4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16BC8A-BA3A-3612-21C7-C8DACEB4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EC83B8-099D-AE8B-EA62-47F09C2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393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6BD5CA-EAA5-D697-6485-88D94C82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E6BCE6-FECD-4623-E646-21EAD79C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CCE33F-F9F8-0B86-CDCA-22FF63C5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EB426B5-87BB-A9F2-54D1-C00F5DBED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6C9CBC-E1F6-D8E5-C000-4C1E68F7A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36ACAA-BF8B-B2A0-4F13-A7109CE7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74B9A6-340B-740C-EAF4-4C296F9C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C2DB8C-FB5F-AFBB-9132-EFC1CC51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68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FC034-BAED-6D8E-3E77-4A07EE7F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9C042-ABC0-3FD2-29A4-1A1B673D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AE8D35-5F6B-8FD3-C466-6611EE6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3BF918-7B50-D3A7-34C2-13BC3C1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40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17B2344-7039-CBE8-71C4-852AF74D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7CA520-A28E-A1A2-1F2B-060406A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38063B-B8F4-B7D3-1359-37C1DF7B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6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DAB1CE-BF9B-11CB-CBAF-BEB35D9F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CF2AD-737C-2365-E5A1-7FE02671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74564B-BA01-1560-910D-9F8B6D40E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660A8E-8DB7-6A4E-E6B3-CE4CD2E5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5FCEF0-9622-DDEA-3980-8D34AF7B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EF83CF-719E-DAD9-A816-5AD7698D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24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74BC6-40D2-B71E-AC48-5561867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E741C0-ADF5-9A6B-7300-C0B8D7678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B89DB4-7415-8F13-1F00-0B017ED08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946A4-936B-9530-FEC0-BF752E92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4935B0-75FA-7B07-F315-03136BAD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1FD2C7-E779-9B49-FB3B-2FF2D7DA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6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EAD21D-6037-50A0-6357-505FC1E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CBAE48-34E5-25F2-09E6-04040170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F79545-E822-2FE1-D24E-D4E7CA66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07E6-BDE1-4DBD-811A-37813F4DE3EF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EDC1AB-8A8C-9892-565A-B92AB800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A607BB-521D-C41F-E98E-3F43AD4B0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73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itfeeds.com/p/trenord/72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reno, rotaie, stazione, piattaforma&#10;&#10;Descrizione generata automaticamente">
            <a:extLst>
              <a:ext uri="{FF2B5EF4-FFF2-40B4-BE49-F238E27FC236}">
                <a16:creationId xmlns:a16="http://schemas.microsoft.com/office/drawing/2014/main" id="{E34476DF-CBF0-04BF-865F-722F436F9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r="9428" b="982"/>
          <a:stretch/>
        </p:blipFill>
        <p:spPr>
          <a:xfrm>
            <a:off x="0" y="39575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5C4345-ACDA-6842-DC09-3D0E67455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9781" y="1428572"/>
            <a:ext cx="4932219" cy="2461762"/>
          </a:xfrm>
        </p:spPr>
        <p:txBody>
          <a:bodyPr anchor="b">
            <a:noAutofit/>
          </a:bodyPr>
          <a:lstStyle/>
          <a:p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Trenord </a:t>
            </a:r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endParaRPr lang="it-IT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967C8E-B2AF-FEAA-5A36-977A40A78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Alberici Federico - 808058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Gherardi Alessandro - 817084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Locatelli Simone Giuseppe - 816781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85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253231" y="1098838"/>
            <a:ext cx="968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BRESCIA, MONZA, SARONNO</a:t>
            </a:r>
            <a:r>
              <a:rPr lang="it-IT" sz="2400" dirty="0">
                <a:sym typeface="Wingdings" panose="05000000000000000000" pitchFamily="2" charset="2"/>
              </a:rPr>
              <a:t> Stazioni col maggior numero di binari uscenti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BB27C03-4A63-3B29-D15B-4943CC56F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930" y="1572579"/>
            <a:ext cx="10048139" cy="50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3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90004" y="1098838"/>
            <a:ext cx="116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in cui passano la maggior parte dei percorsi minimi</a:t>
            </a:r>
            <a:endParaRPr lang="it-IT" sz="2400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0D6F345-EFF7-70D2-8691-027B83F3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823" y="1560503"/>
            <a:ext cx="10226352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36873" y="990035"/>
            <a:ext cx="1171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MILANO CENTRALE </a:t>
            </a:r>
            <a:r>
              <a:rPr lang="it-IT" sz="2000" dirty="0">
                <a:sym typeface="Wingdings" panose="05000000000000000000" pitchFamily="2" charset="2"/>
              </a:rPr>
              <a:t> Stazione più al centro della rete, ovvero da cui è più facile raggiungere le altre stazioni</a:t>
            </a:r>
            <a:endParaRPr lang="it-IT" sz="2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722A6D1-CFB6-25CE-B7DA-009AF51C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838" y="1455459"/>
            <a:ext cx="10640962" cy="53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959151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TREVIGLIO </a:t>
            </a:r>
            <a:r>
              <a:rPr lang="it-IT" sz="2400" dirty="0">
                <a:sym typeface="Wingdings" panose="05000000000000000000" pitchFamily="2" charset="2"/>
              </a:rPr>
              <a:t> Stazione più collegata a nodi importanti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1654143-C02B-785F-8E49-7E742491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00" y="1420816"/>
            <a:ext cx="10363200" cy="5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MERGED MEASURE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7D13C5FA-3ED9-8BB8-D186-DD7CE1B5C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59033"/>
              </p:ext>
            </p:extLst>
          </p:nvPr>
        </p:nvGraphicFramePr>
        <p:xfrm>
          <a:off x="540326" y="1269305"/>
          <a:ext cx="4493492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4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TREVIGLIO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4,9089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PAVIA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4,8808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PORTA GARIBALDI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LECCO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  <p:graphicFrame>
        <p:nvGraphicFramePr>
          <p:cNvPr id="8" name="Tabella 5">
            <a:extLst>
              <a:ext uri="{FF2B5EF4-FFF2-40B4-BE49-F238E27FC236}">
                <a16:creationId xmlns:a16="http://schemas.microsoft.com/office/drawing/2014/main" id="{0ECFD60D-3361-F466-45B0-55ACE32E5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07242"/>
              </p:ext>
            </p:extLst>
          </p:nvPr>
        </p:nvGraphicFramePr>
        <p:xfrm>
          <a:off x="7158184" y="1273228"/>
          <a:ext cx="4493493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5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MILANOGRECO PIRELLI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SESTO S.GIOVANNI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4,8224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BUSTO ARSIZIO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4,7196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SEREGNO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4,7079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MILANOFORLANINI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4,6939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9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20" y="115461"/>
            <a:ext cx="7074159" cy="83560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cambia la situazione tenendo conto dei pesi?</a:t>
            </a:r>
          </a:p>
        </p:txBody>
      </p:sp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1C38507E-33CB-FB17-EA06-A8DB85F68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47518"/>
              </p:ext>
            </p:extLst>
          </p:nvPr>
        </p:nvGraphicFramePr>
        <p:xfrm>
          <a:off x="186432" y="1257225"/>
          <a:ext cx="11780667" cy="511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003">
                  <a:extLst>
                    <a:ext uri="{9D8B030D-6E8A-4147-A177-3AD203B41FA5}">
                      <a16:colId xmlns:a16="http://schemas.microsoft.com/office/drawing/2014/main" val="1845558786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3886333256"/>
                    </a:ext>
                  </a:extLst>
                </a:gridCol>
                <a:gridCol w="429668">
                  <a:extLst>
                    <a:ext uri="{9D8B030D-6E8A-4147-A177-3AD203B41FA5}">
                      <a16:colId xmlns:a16="http://schemas.microsoft.com/office/drawing/2014/main" val="940941930"/>
                    </a:ext>
                  </a:extLst>
                </a:gridCol>
                <a:gridCol w="4681090">
                  <a:extLst>
                    <a:ext uri="{9D8B030D-6E8A-4147-A177-3AD203B41FA5}">
                      <a16:colId xmlns:a16="http://schemas.microsoft.com/office/drawing/2014/main" val="2522353536"/>
                    </a:ext>
                  </a:extLst>
                </a:gridCol>
                <a:gridCol w="1751681">
                  <a:extLst>
                    <a:ext uri="{9D8B030D-6E8A-4147-A177-3AD203B41FA5}">
                      <a16:colId xmlns:a16="http://schemas.microsoft.com/office/drawing/2014/main" val="3169508348"/>
                    </a:ext>
                  </a:extLst>
                </a:gridCol>
              </a:tblGrid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entranti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entranti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2038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uscenti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Monza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Lecco 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Saronno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uscenti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459387"/>
                  </a:ext>
                </a:extLst>
              </a:tr>
              <a:tr h="1023962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 dal punto di vista utente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561575"/>
                  </a:ext>
                </a:extLst>
              </a:tr>
              <a:tr h="107883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al centro della rete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da cui è più facile raggiungere le altre stazioni grazie al gran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2292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Treviglio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 per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97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1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1A8699-28E0-B521-F424-29A53C3D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61763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C4D5B3-899D-F523-E3A9-0DF3051E350E}"/>
              </a:ext>
            </a:extLst>
          </p:cNvPr>
          <p:cNvSpPr txBox="1">
            <a:spLocks/>
          </p:cNvSpPr>
          <p:nvPr/>
        </p:nvSpPr>
        <p:spPr>
          <a:xfrm>
            <a:off x="1385678" y="853709"/>
            <a:ext cx="9420643" cy="83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solidFill>
                  <a:srgbClr val="FF0000"/>
                </a:solidFill>
              </a:rPr>
              <a:t>Stazioni Particolari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43BA538-56EC-C404-6C30-95C77F40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01" y="1828256"/>
            <a:ext cx="4815666" cy="4815666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4302766-5492-D65B-C421-B44720BD6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700" y="1828256"/>
            <a:ext cx="4815666" cy="481566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CC0C668-3AC0-8AE7-35BA-B1D81936A5E5}"/>
              </a:ext>
            </a:extLst>
          </p:cNvPr>
          <p:cNvSpPr txBox="1"/>
          <p:nvPr/>
        </p:nvSpPr>
        <p:spPr>
          <a:xfrm>
            <a:off x="5494350" y="2631882"/>
            <a:ext cx="154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Lecco</a:t>
            </a:r>
          </a:p>
          <a:p>
            <a:r>
              <a:rPr lang="it-IT" dirty="0"/>
              <a:t>Aggiungere stazioni</a:t>
            </a:r>
          </a:p>
        </p:txBody>
      </p:sp>
    </p:spTree>
    <p:extLst>
      <p:ext uri="{BB962C8B-B14F-4D97-AF65-F5344CB8AC3E}">
        <p14:creationId xmlns:p14="http://schemas.microsoft.com/office/powerpoint/2010/main" val="55584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382DA9-BEA6-4599-E336-26C41380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OBIETTIVI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F0339BB-9890-B88E-2AC0-8601C798D164}"/>
              </a:ext>
            </a:extLst>
          </p:cNvPr>
          <p:cNvSpPr/>
          <p:nvPr/>
        </p:nvSpPr>
        <p:spPr>
          <a:xfrm>
            <a:off x="50857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Quali sono i nodi pi</a:t>
            </a:r>
            <a:r>
              <a:rPr lang="it-IT" sz="2400" dirty="0">
                <a:solidFill>
                  <a:schemeClr val="tx1"/>
                </a:solidFill>
              </a:rPr>
              <a:t>ù</a:t>
            </a:r>
            <a:r>
              <a:rPr lang="it-IT" sz="2400" b="0" i="0" dirty="0">
                <a:solidFill>
                  <a:schemeClr val="tx1"/>
                </a:solidFill>
                <a:effectLst/>
              </a:rPr>
              <a:t> importanti all’interno della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3F1F90-A2ED-2AC3-C19F-3B47E31C8322}"/>
              </a:ext>
            </a:extLst>
          </p:cNvPr>
          <p:cNvSpPr/>
          <p:nvPr/>
        </p:nvSpPr>
        <p:spPr>
          <a:xfrm>
            <a:off x="8130886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cambiata la rete nel tempo?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8C18F59-166C-D826-6736-07C3FE8277E1}"/>
              </a:ext>
            </a:extLst>
          </p:cNvPr>
          <p:cNvSpPr/>
          <p:nvPr/>
        </p:nvSpPr>
        <p:spPr>
          <a:xfrm>
            <a:off x="508575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cambia la rete se considero il numero di treni?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137CAA9-5E7D-8C84-E598-6493C4DE73CC}"/>
              </a:ext>
            </a:extLst>
          </p:cNvPr>
          <p:cNvSpPr/>
          <p:nvPr/>
        </p:nvSpPr>
        <p:spPr>
          <a:xfrm>
            <a:off x="813088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strutturata 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234DFE-1EF8-88CC-C474-8BA34F4E9078}"/>
              </a:ext>
            </a:extLst>
          </p:cNvPr>
          <p:cNvSpPr/>
          <p:nvPr/>
        </p:nvSpPr>
        <p:spPr>
          <a:xfrm>
            <a:off x="4319731" y="2706255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Quanto è vulnerabile la rete agli attacchi?</a:t>
            </a:r>
            <a:endParaRPr lang="it-I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4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0C918C-E21E-4640-6912-F58466D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618" y="6111009"/>
            <a:ext cx="6079836" cy="6035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hlinkClick r:id="rId3"/>
              </a:rPr>
              <a:t>https://transitfeeds.com/p/trenord/724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B8A40-D030-4D15-EBB2-CABD6ACA3FD0}"/>
              </a:ext>
            </a:extLst>
          </p:cNvPr>
          <p:cNvSpPr txBox="1"/>
          <p:nvPr/>
        </p:nvSpPr>
        <p:spPr>
          <a:xfrm>
            <a:off x="1676976" y="963392"/>
            <a:ext cx="857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Dati su base temporale della programmazione delle tratte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5A68DF-48A6-E5AE-92A9-44225F17D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0" t="17907" r="70011" b="13870"/>
          <a:stretch/>
        </p:blipFill>
        <p:spPr>
          <a:xfrm>
            <a:off x="960582" y="1568014"/>
            <a:ext cx="4812145" cy="4434793"/>
          </a:xfrm>
          <a:prstGeom prst="rect">
            <a:avLst/>
          </a:prstGeo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0FBFC2-622A-CE71-5D8C-FA3A281B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26830"/>
              </p:ext>
            </p:extLst>
          </p:nvPr>
        </p:nvGraphicFramePr>
        <p:xfrm>
          <a:off x="6670963" y="1568014"/>
          <a:ext cx="5077692" cy="4326592"/>
        </p:xfrm>
        <a:graphic>
          <a:graphicData uri="http://schemas.openxmlformats.org/drawingml/2006/table">
            <a:tbl>
              <a:tblPr/>
              <a:tblGrid>
                <a:gridCol w="2038928">
                  <a:extLst>
                    <a:ext uri="{9D8B030D-6E8A-4147-A177-3AD203B41FA5}">
                      <a16:colId xmlns:a16="http://schemas.microsoft.com/office/drawing/2014/main" val="126790645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151442636"/>
                    </a:ext>
                  </a:extLst>
                </a:gridCol>
                <a:gridCol w="1692564">
                  <a:extLst>
                    <a:ext uri="{9D8B030D-6E8A-4147-A177-3AD203B41FA5}">
                      <a16:colId xmlns:a16="http://schemas.microsoft.com/office/drawing/2014/main" val="763068348"/>
                    </a:ext>
                  </a:extLst>
                </a:gridCol>
              </a:tblGrid>
              <a:tr h="54082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File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Size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Lines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690928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agency.txt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130 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7227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749.9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5489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calendar_dates.txt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68.8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2,609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92116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routes.txt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3.7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58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2065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stop_times.txt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8.0 MB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197,012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1860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19.4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428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7302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668.6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9362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45F2F78-2F78-A562-DFF8-7DC377FB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6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2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A489B0A-9DE5-64A7-46C4-BE17087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PREPROCESSING</a:t>
            </a:r>
          </a:p>
        </p:txBody>
      </p:sp>
      <p:pic>
        <p:nvPicPr>
          <p:cNvPr id="6" name="Immagine 5" descr="Immagine che contiene segnale, vicino&#10;&#10;Descrizione generata automaticamente">
            <a:extLst>
              <a:ext uri="{FF2B5EF4-FFF2-40B4-BE49-F238E27FC236}">
                <a16:creationId xmlns:a16="http://schemas.microsoft.com/office/drawing/2014/main" id="{081CAA65-41C4-6559-46F0-0DE02D50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561253"/>
            <a:ext cx="2634708" cy="26347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833893-390C-3332-BFB8-0772741BE0C0}"/>
              </a:ext>
            </a:extLst>
          </p:cNvPr>
          <p:cNvSpPr txBox="1"/>
          <p:nvPr/>
        </p:nvSpPr>
        <p:spPr>
          <a:xfrm>
            <a:off x="2471691" y="1266901"/>
            <a:ext cx="2213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agency.txt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calendar.txt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 err="1">
                <a:effectLst/>
                <a:latin typeface="Arial" panose="020B0604020202020204" pitchFamily="34" charset="0"/>
              </a:rPr>
              <a:t>calendar</a:t>
            </a:r>
            <a:r>
              <a:rPr lang="it-IT" sz="1400" b="1" dirty="0">
                <a:effectLst/>
                <a:latin typeface="Arial" panose="020B0604020202020204" pitchFamily="34" charset="0"/>
              </a:rPr>
              <a:t> dates.txt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routes.txt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 times.txt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trips.txt</a:t>
            </a:r>
            <a:endParaRPr lang="it-IT" sz="1400" b="1" dirty="0">
              <a:effectLst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5B2F62-A835-F5F8-6626-3EA155BF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95" y="1117285"/>
            <a:ext cx="2143125" cy="2143125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B62A98A-3524-FC0B-F399-DFF728A508B9}"/>
              </a:ext>
            </a:extLst>
          </p:cNvPr>
          <p:cNvSpPr/>
          <p:nvPr/>
        </p:nvSpPr>
        <p:spPr>
          <a:xfrm>
            <a:off x="4828436" y="1731145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08DD86-056D-F164-E36D-E98DAD0ABB48}"/>
              </a:ext>
            </a:extLst>
          </p:cNvPr>
          <p:cNvSpPr txBox="1"/>
          <p:nvPr/>
        </p:nvSpPr>
        <p:spPr>
          <a:xfrm>
            <a:off x="10354802" y="1731145"/>
            <a:ext cx="1532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Database</a:t>
            </a:r>
          </a:p>
          <a:p>
            <a:pPr algn="ctr" rtl="0"/>
            <a:r>
              <a:rPr lang="it-IT" sz="2000" b="1" dirty="0">
                <a:effectLst/>
              </a:rPr>
              <a:t>relazionale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D3EBD06-B5AE-C397-5100-4CDAEC8EE50E}"/>
              </a:ext>
            </a:extLst>
          </p:cNvPr>
          <p:cNvSpPr/>
          <p:nvPr/>
        </p:nvSpPr>
        <p:spPr>
          <a:xfrm rot="5400000">
            <a:off x="8392138" y="3685186"/>
            <a:ext cx="1346701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90E103-A008-0BE5-81A2-DD6A65E9D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50" y="4571422"/>
            <a:ext cx="2107435" cy="210743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2D4735-63EA-F0C2-3753-BF0A63A65BB6}"/>
              </a:ext>
            </a:extLst>
          </p:cNvPr>
          <p:cNvSpPr txBox="1"/>
          <p:nvPr/>
        </p:nvSpPr>
        <p:spPr>
          <a:xfrm>
            <a:off x="10354802" y="5728517"/>
            <a:ext cx="15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Pulizia </a:t>
            </a:r>
            <a:r>
              <a:rPr lang="it-IT" sz="2000" b="1" dirty="0"/>
              <a:t>errori</a:t>
            </a:r>
            <a:endParaRPr lang="it-IT" sz="2000" b="1" dirty="0">
              <a:effectLst/>
            </a:endParaRPr>
          </a:p>
        </p:txBody>
      </p:sp>
      <p:pic>
        <p:nvPicPr>
          <p:cNvPr id="17" name="Immagine 16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C68D3074-F5D4-76D0-9E9E-2C312C71A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0" y="3048000"/>
            <a:ext cx="5695950" cy="3810000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F7E519-C742-A9EA-4E5E-5144ED32C24F}"/>
              </a:ext>
            </a:extLst>
          </p:cNvPr>
          <p:cNvSpPr/>
          <p:nvPr/>
        </p:nvSpPr>
        <p:spPr>
          <a:xfrm rot="10800000">
            <a:off x="4828435" y="5679997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642CFC8-9139-A51E-0C89-76347ED4BA3E}"/>
              </a:ext>
            </a:extLst>
          </p:cNvPr>
          <p:cNvSpPr txBox="1"/>
          <p:nvPr/>
        </p:nvSpPr>
        <p:spPr>
          <a:xfrm>
            <a:off x="2471691" y="4207002"/>
            <a:ext cx="204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Trasformazione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83057D-6C4B-29F4-6639-7A072511212D}"/>
              </a:ext>
            </a:extLst>
          </p:cNvPr>
          <p:cNvSpPr txBox="1"/>
          <p:nvPr/>
        </p:nvSpPr>
        <p:spPr>
          <a:xfrm>
            <a:off x="3451743" y="4917253"/>
            <a:ext cx="204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Grafo</a:t>
            </a:r>
          </a:p>
          <a:p>
            <a:pPr algn="ctr" rtl="0"/>
            <a:r>
              <a:rPr lang="it-IT" sz="2000" b="1" dirty="0" err="1"/>
              <a:t>Lspace</a:t>
            </a:r>
            <a:endParaRPr lang="it-IT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01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123" y="3429000"/>
            <a:ext cx="4484333" cy="4204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INSERIRE IMMAGINE NETWORK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9160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" y="897538"/>
            <a:ext cx="11404107" cy="20304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1800" b="0" i="0" dirty="0">
                <a:effectLst/>
              </a:rPr>
              <a:t>La rete si presenta come un grafo diretto con vertici etichettati: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Aprile 2022</a:t>
            </a:r>
            <a:r>
              <a:rPr lang="it-IT" sz="1800" b="0" i="0" dirty="0">
                <a:effectLst/>
              </a:rPr>
              <a:t>: 428 nodi e 1173 archi.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Gennaio 2021</a:t>
            </a:r>
            <a:r>
              <a:rPr lang="it-IT" sz="1800" b="0" i="0" dirty="0">
                <a:effectLst/>
              </a:rPr>
              <a:t>: 432 nodi e 1140 archi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Dicembre 2019</a:t>
            </a:r>
            <a:r>
              <a:rPr lang="it-IT" sz="1800" b="0" i="0" dirty="0">
                <a:effectLst/>
              </a:rPr>
              <a:t>: 429 nodi e 1175 archi</a:t>
            </a:r>
            <a:endParaRPr lang="it-IT" sz="18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AF3D910-177A-F381-2FDA-11F3F69F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è strutturata la rete?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9E3FCAF-A3C7-BFD6-919C-7B93180DEE9A}"/>
              </a:ext>
            </a:extLst>
          </p:cNvPr>
          <p:cNvSpPr/>
          <p:nvPr/>
        </p:nvSpPr>
        <p:spPr>
          <a:xfrm>
            <a:off x="292223" y="4800117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2921E6-F034-2B1E-2D68-6BF96867F69C}"/>
              </a:ext>
            </a:extLst>
          </p:cNvPr>
          <p:cNvSpPr/>
          <p:nvPr/>
        </p:nvSpPr>
        <p:spPr>
          <a:xfrm>
            <a:off x="7116713" y="4730181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V2</a:t>
            </a:r>
          </a:p>
        </p:txBody>
      </p:sp>
      <p:sp>
        <p:nvSpPr>
          <p:cNvPr id="9" name="Freccia a inversione 8">
            <a:extLst>
              <a:ext uri="{FF2B5EF4-FFF2-40B4-BE49-F238E27FC236}">
                <a16:creationId xmlns:a16="http://schemas.microsoft.com/office/drawing/2014/main" id="{E1F93211-40F6-7C7E-1DFB-E179A228C6DC}"/>
              </a:ext>
            </a:extLst>
          </p:cNvPr>
          <p:cNvSpPr/>
          <p:nvPr/>
        </p:nvSpPr>
        <p:spPr>
          <a:xfrm>
            <a:off x="659799" y="3240966"/>
            <a:ext cx="7267960" cy="1370344"/>
          </a:xfrm>
          <a:prstGeom prst="uturnArrow">
            <a:avLst>
              <a:gd name="adj1" fmla="val 14233"/>
              <a:gd name="adj2" fmla="val 19169"/>
              <a:gd name="adj3" fmla="val 21761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it-IT" sz="1400" b="0" i="0" dirty="0">
                <a:solidFill>
                  <a:schemeClr val="tx1"/>
                </a:solidFill>
                <a:effectLst/>
              </a:rPr>
            </a:br>
            <a:endParaRPr lang="it-IT" sz="1400" b="0" i="0" dirty="0">
              <a:solidFill>
                <a:schemeClr val="tx1"/>
              </a:solidFill>
              <a:effectLst/>
            </a:endParaRPr>
          </a:p>
          <a:p>
            <a:pPr algn="ctr"/>
            <a:endParaRPr lang="it-IT" sz="1400" dirty="0">
              <a:solidFill>
                <a:schemeClr val="tx1"/>
              </a:solidFill>
            </a:endParaRP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abel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 : nome della tratta.</a:t>
            </a:r>
          </a:p>
          <a:p>
            <a:pPr algn="ctr"/>
            <a:r>
              <a:rPr lang="it-IT" sz="1400" b="1" i="1" dirty="0" err="1">
                <a:solidFill>
                  <a:srgbClr val="FF0000"/>
                </a:solidFill>
              </a:rPr>
              <a:t>N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um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train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numero di treni giornalieri transitanti tra il nodo sorgente e target.</a:t>
            </a: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ime second</a:t>
            </a:r>
            <a:r>
              <a:rPr lang="it-IT" sz="1400" b="1" i="0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tempo medio giornaliero di percorrenza </a:t>
            </a:r>
          </a:p>
          <a:p>
            <a:pPr algn="ctr"/>
            <a:r>
              <a:rPr lang="it-IT" sz="1400" b="0" i="0" dirty="0">
                <a:solidFill>
                  <a:schemeClr val="tx1"/>
                </a:solidFill>
                <a:effectLst/>
              </a:rPr>
              <a:t>dei treni transitanti sulla tratta in secondi</a:t>
            </a:r>
            <a:endParaRPr lang="it-IT" sz="1400" dirty="0">
              <a:solidFill>
                <a:schemeClr val="tx1"/>
              </a:solidFill>
            </a:endParaRPr>
          </a:p>
          <a:p>
            <a:pPr algn="ctr"/>
            <a:br>
              <a:rPr lang="it-IT" sz="1400" dirty="0">
                <a:solidFill>
                  <a:schemeClr val="tx1"/>
                </a:solidFill>
              </a:rPr>
            </a:br>
            <a:br>
              <a:rPr lang="it-IT" sz="1400" dirty="0">
                <a:solidFill>
                  <a:schemeClr val="tx1"/>
                </a:solidFill>
              </a:rPr>
            </a:b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0" name="Freccia a inversione 9">
            <a:extLst>
              <a:ext uri="{FF2B5EF4-FFF2-40B4-BE49-F238E27FC236}">
                <a16:creationId xmlns:a16="http://schemas.microsoft.com/office/drawing/2014/main" id="{58734324-4A92-407C-1164-766B5A67D535}"/>
              </a:ext>
            </a:extLst>
          </p:cNvPr>
          <p:cNvSpPr/>
          <p:nvPr/>
        </p:nvSpPr>
        <p:spPr>
          <a:xfrm rot="10800000">
            <a:off x="659800" y="5960461"/>
            <a:ext cx="7081527" cy="625823"/>
          </a:xfrm>
          <a:prstGeom prst="uturnArrow">
            <a:avLst>
              <a:gd name="adj1" fmla="val 2783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9C9F64D-A977-ED2D-F6F0-1ED566B9B514}"/>
              </a:ext>
            </a:extLst>
          </p:cNvPr>
          <p:cNvSpPr txBox="1"/>
          <p:nvPr/>
        </p:nvSpPr>
        <p:spPr>
          <a:xfrm>
            <a:off x="8398276" y="4611310"/>
            <a:ext cx="3722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abel</a:t>
            </a:r>
            <a:r>
              <a:rPr lang="it-IT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ID della stazione.</a:t>
            </a:r>
            <a:br>
              <a:rPr lang="it-IT" sz="1400" dirty="0"/>
            </a:b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Name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nome della stazione.</a:t>
            </a:r>
          </a:p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otal 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lang="it-IT" sz="1400" dirty="0">
                <a:latin typeface="Arial" panose="020B0604020202020204" pitchFamily="34" charset="0"/>
              </a:rPr>
              <a:t> :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numero totale di treni giornalieri che eseguono una fermata nella stazione.</a:t>
            </a:r>
            <a:endParaRPr lang="it-IT" sz="1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latitudine della stazione.</a:t>
            </a: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Lon</a:t>
            </a:r>
            <a:r>
              <a:rPr lang="it-IT" sz="1400" dirty="0">
                <a:latin typeface="Arial" panose="020B0604020202020204" pitchFamily="34" charset="0"/>
              </a:rPr>
              <a:t> : longitudine della stazione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01723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DISTRIBUZIONE DI GRADO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F2A504-7C72-7D4C-6551-2B24A102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9055"/>
            <a:ext cx="10425396" cy="47365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533820-A6BC-73A8-EC8B-103A5A6CF373}"/>
              </a:ext>
            </a:extLst>
          </p:cNvPr>
          <p:cNvSpPr txBox="1"/>
          <p:nvPr/>
        </p:nvSpPr>
        <p:spPr>
          <a:xfrm>
            <a:off x="2074141" y="5971277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err="1">
                <a:solidFill>
                  <a:srgbClr val="FF0000"/>
                </a:solidFill>
              </a:rPr>
              <a:t>Assortatività</a:t>
            </a:r>
            <a:r>
              <a:rPr lang="it-IT" sz="2400" dirty="0"/>
              <a:t> = 0.23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52AC9C-AE26-DA5F-0265-8A858FC85F60}"/>
              </a:ext>
            </a:extLst>
          </p:cNvPr>
          <p:cNvSpPr txBox="1"/>
          <p:nvPr/>
        </p:nvSpPr>
        <p:spPr>
          <a:xfrm>
            <a:off x="6197600" y="5878945"/>
            <a:ext cx="5911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Degree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Lambrate 1, Saronno 1, Monza 1</a:t>
            </a:r>
            <a:br>
              <a:rPr lang="it-IT" dirty="0"/>
            </a:br>
            <a:r>
              <a:rPr lang="it-IT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Bovisa 1, Saronno 0.71, Monza 0.47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5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80251"/>
            <a:ext cx="10515600" cy="835602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cs typeface="Arial" panose="020B0604020202020204" pitchFamily="34" charset="0"/>
              </a:rPr>
              <a:t>Quanto è probabile che le stazioni adiacenti siano collegate?</a:t>
            </a:r>
            <a:endParaRPr lang="it-IT" sz="36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E0302EF-B095-E5E1-2B5A-8BDDD340B937}"/>
              </a:ext>
            </a:extLst>
          </p:cNvPr>
          <p:cNvSpPr/>
          <p:nvPr/>
        </p:nvSpPr>
        <p:spPr>
          <a:xfrm>
            <a:off x="5388072" y="2738624"/>
            <a:ext cx="1415856" cy="1380752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Stazione</a:t>
            </a:r>
            <a:endParaRPr lang="it-IT" sz="12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E1BEED6-01B8-2B22-8CE7-CC3CB34E5EB7}"/>
              </a:ext>
            </a:extLst>
          </p:cNvPr>
          <p:cNvSpPr/>
          <p:nvPr/>
        </p:nvSpPr>
        <p:spPr>
          <a:xfrm>
            <a:off x="3626781" y="1264223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ED6AFD6-E0DB-6F92-4554-8E9DBD4609C0}"/>
              </a:ext>
            </a:extLst>
          </p:cNvPr>
          <p:cNvSpPr/>
          <p:nvPr/>
        </p:nvSpPr>
        <p:spPr>
          <a:xfrm>
            <a:off x="7473267" y="12642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D57BFDE-FCFA-0022-71E0-EE4B58A4C825}"/>
              </a:ext>
            </a:extLst>
          </p:cNvPr>
          <p:cNvSpPr/>
          <p:nvPr/>
        </p:nvSpPr>
        <p:spPr>
          <a:xfrm>
            <a:off x="3626781" y="45018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FD34C15-E8CC-8855-012E-635ECF6F14A7}"/>
              </a:ext>
            </a:extLst>
          </p:cNvPr>
          <p:cNvSpPr/>
          <p:nvPr/>
        </p:nvSpPr>
        <p:spPr>
          <a:xfrm>
            <a:off x="7473267" y="4501824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A14408C-BE5B-D91D-B468-12D5A9F6A8DD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4558821" y="2196263"/>
            <a:ext cx="1036598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C65AF1D-5FF1-2729-CEC7-5D34D189408A}"/>
              </a:ext>
            </a:extLst>
          </p:cNvPr>
          <p:cNvCxnSpPr>
            <a:cxnSpLocks/>
            <a:stCxn id="15" idx="7"/>
            <a:endCxn id="8" idx="3"/>
          </p:cNvCxnSpPr>
          <p:nvPr/>
        </p:nvCxnSpPr>
        <p:spPr>
          <a:xfrm flipV="1">
            <a:off x="4558821" y="3917170"/>
            <a:ext cx="1036598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67D9437-43CC-A90B-1936-8BD1157371E1}"/>
              </a:ext>
            </a:extLst>
          </p:cNvPr>
          <p:cNvCxnSpPr>
            <a:cxnSpLocks/>
            <a:stCxn id="14" idx="3"/>
            <a:endCxn id="8" idx="7"/>
          </p:cNvCxnSpPr>
          <p:nvPr/>
        </p:nvCxnSpPr>
        <p:spPr>
          <a:xfrm flipH="1">
            <a:off x="6596581" y="2196264"/>
            <a:ext cx="1036599" cy="744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C9850807-02A2-09A3-DC8D-60E52005236A}"/>
              </a:ext>
            </a:extLst>
          </p:cNvPr>
          <p:cNvCxnSpPr>
            <a:cxnSpLocks/>
            <a:stCxn id="8" idx="5"/>
            <a:endCxn id="16" idx="1"/>
          </p:cNvCxnSpPr>
          <p:nvPr/>
        </p:nvCxnSpPr>
        <p:spPr>
          <a:xfrm>
            <a:off x="6596581" y="3917170"/>
            <a:ext cx="1036599" cy="744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92A197E-A762-07DE-5C8A-2519B0C1FA7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4718734" y="1810200"/>
            <a:ext cx="275453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02DEC8DA-38E0-3C11-F720-7FB0B0B17AAA}"/>
              </a:ext>
            </a:extLst>
          </p:cNvPr>
          <p:cNvSpPr/>
          <p:nvPr/>
        </p:nvSpPr>
        <p:spPr>
          <a:xfrm>
            <a:off x="5550022" y="5593777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76E28374-8BC8-AD8D-70ED-D84905A1DE6F}"/>
              </a:ext>
            </a:extLst>
          </p:cNvPr>
          <p:cNvCxnSpPr>
            <a:cxnSpLocks/>
            <a:stCxn id="35" idx="0"/>
            <a:endCxn id="8" idx="4"/>
          </p:cNvCxnSpPr>
          <p:nvPr/>
        </p:nvCxnSpPr>
        <p:spPr>
          <a:xfrm flipV="1">
            <a:off x="6095999" y="4119376"/>
            <a:ext cx="1" cy="1474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8CA581A-1B1A-1DE9-750D-63CBD0C28059}"/>
              </a:ext>
            </a:extLst>
          </p:cNvPr>
          <p:cNvSpPr txBox="1"/>
          <p:nvPr/>
        </p:nvSpPr>
        <p:spPr>
          <a:xfrm>
            <a:off x="10267835" y="3013501"/>
            <a:ext cx="192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&lt;k&gt;</a:t>
            </a:r>
            <a:r>
              <a:rPr lang="en-US"/>
              <a:t> ~ </a:t>
            </a:r>
            <a:r>
              <a:rPr lang="en-US" sz="2400"/>
              <a:t>5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&lt;C&gt;</a:t>
            </a:r>
            <a:r>
              <a:rPr lang="en-US"/>
              <a:t> ~ </a:t>
            </a:r>
            <a:r>
              <a:rPr lang="en-US" sz="2400"/>
              <a:t>0.22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1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1276392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col maggior numero di binari entranti</a:t>
            </a:r>
            <a:endParaRPr lang="it-IT" sz="2400" dirty="0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FEA344DD-2097-FE8E-EF12-735596A5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763" y="1807725"/>
            <a:ext cx="9806473" cy="49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640</Words>
  <Application>Microsoft Office PowerPoint</Application>
  <PresentationFormat>Widescreen</PresentationFormat>
  <Paragraphs>166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Tema di Office</vt:lpstr>
      <vt:lpstr>Graph Analysis on Trenord Routes</vt:lpstr>
      <vt:lpstr>OBIETTIVI</vt:lpstr>
      <vt:lpstr>DATASET</vt:lpstr>
      <vt:lpstr>PREPROCESSING</vt:lpstr>
      <vt:lpstr>NETWORK</vt:lpstr>
      <vt:lpstr>Come è strutturata la rete?</vt:lpstr>
      <vt:lpstr>DISTRIBUZIONE DI GRADO</vt:lpstr>
      <vt:lpstr>Quanto è probabile che le stazioni adiacenti siano collegate?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MERGED MEASURE</vt:lpstr>
      <vt:lpstr>Come cambia la situazione tenendo conto dei pesi?</vt:lpstr>
      <vt:lpstr>Quanto è vulnerabile la rete agli attacchi?</vt:lpstr>
      <vt:lpstr>Quanto è vulnerabile la rete agli attacchi?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Analysis on Trenord Routes</dc:title>
  <dc:creator>Alessandro Gherardi</dc:creator>
  <cp:lastModifiedBy>Simone Locatelli</cp:lastModifiedBy>
  <cp:revision>14</cp:revision>
  <dcterms:created xsi:type="dcterms:W3CDTF">2022-06-28T14:46:17Z</dcterms:created>
  <dcterms:modified xsi:type="dcterms:W3CDTF">2022-07-02T14:03:39Z</dcterms:modified>
</cp:coreProperties>
</file>